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5">
  <p:sldMasterIdLst>
    <p:sldMasterId id="2147483648" r:id="rId1"/>
  </p:sldMasterIdLst>
  <p:sldIdLst>
    <p:sldId id="564"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70" d="100"/>
          <a:sy n="70" d="100"/>
        </p:scale>
        <p:origin x="738"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6783EF-E40D-CB5C-ACAB-ABAAB486D29F}"/>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1796D5F1-A14B-2AF5-43C3-CEF58BF46D5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18136DB3-4CFA-E5F0-ED07-264E517DC746}"/>
              </a:ext>
            </a:extLst>
          </p:cNvPr>
          <p:cNvSpPr>
            <a:spLocks noGrp="1"/>
          </p:cNvSpPr>
          <p:nvPr>
            <p:ph type="dt" sz="half" idx="10"/>
          </p:nvPr>
        </p:nvSpPr>
        <p:spPr/>
        <p:txBody>
          <a:bodyPr/>
          <a:lstStyle/>
          <a:p>
            <a:fld id="{BFAF5804-0779-46B4-A053-927C2D45BF7D}" type="datetimeFigureOut">
              <a:rPr lang="en-GB" smtClean="0"/>
              <a:t>01/03/2025</a:t>
            </a:fld>
            <a:endParaRPr lang="en-GB"/>
          </a:p>
        </p:txBody>
      </p:sp>
      <p:sp>
        <p:nvSpPr>
          <p:cNvPr id="5" name="Footer Placeholder 4">
            <a:extLst>
              <a:ext uri="{FF2B5EF4-FFF2-40B4-BE49-F238E27FC236}">
                <a16:creationId xmlns:a16="http://schemas.microsoft.com/office/drawing/2014/main" id="{DC8569A8-4F2A-CFD3-5325-65832E40E715}"/>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5006EF5-6B93-01BE-B3C5-E9911736E6E1}"/>
              </a:ext>
            </a:extLst>
          </p:cNvPr>
          <p:cNvSpPr>
            <a:spLocks noGrp="1"/>
          </p:cNvSpPr>
          <p:nvPr>
            <p:ph type="sldNum" sz="quarter" idx="12"/>
          </p:nvPr>
        </p:nvSpPr>
        <p:spPr/>
        <p:txBody>
          <a:bodyPr/>
          <a:lstStyle/>
          <a:p>
            <a:fld id="{EBAF1892-C992-4663-BA65-EFCDD63CDAD4}" type="slidenum">
              <a:rPr lang="en-GB" smtClean="0"/>
              <a:t>‹#›</a:t>
            </a:fld>
            <a:endParaRPr lang="en-GB"/>
          </a:p>
        </p:txBody>
      </p:sp>
    </p:spTree>
    <p:extLst>
      <p:ext uri="{BB962C8B-B14F-4D97-AF65-F5344CB8AC3E}">
        <p14:creationId xmlns:p14="http://schemas.microsoft.com/office/powerpoint/2010/main" val="152211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68F246-6E61-4C46-BD85-AE1C74997432}"/>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DE7EC2A2-C348-94F4-C613-E57F923CF227}"/>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5CC1B6E4-641C-5275-E874-10F95B58317D}"/>
              </a:ext>
            </a:extLst>
          </p:cNvPr>
          <p:cNvSpPr>
            <a:spLocks noGrp="1"/>
          </p:cNvSpPr>
          <p:nvPr>
            <p:ph type="dt" sz="half" idx="10"/>
          </p:nvPr>
        </p:nvSpPr>
        <p:spPr/>
        <p:txBody>
          <a:bodyPr/>
          <a:lstStyle/>
          <a:p>
            <a:fld id="{BFAF5804-0779-46B4-A053-927C2D45BF7D}" type="datetimeFigureOut">
              <a:rPr lang="en-GB" smtClean="0"/>
              <a:t>01/03/2025</a:t>
            </a:fld>
            <a:endParaRPr lang="en-GB"/>
          </a:p>
        </p:txBody>
      </p:sp>
      <p:sp>
        <p:nvSpPr>
          <p:cNvPr id="5" name="Footer Placeholder 4">
            <a:extLst>
              <a:ext uri="{FF2B5EF4-FFF2-40B4-BE49-F238E27FC236}">
                <a16:creationId xmlns:a16="http://schemas.microsoft.com/office/drawing/2014/main" id="{693EE65B-FE24-86CA-B444-9235355CF572}"/>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0E135F89-E54A-A99B-A0E5-706E166AEE98}"/>
              </a:ext>
            </a:extLst>
          </p:cNvPr>
          <p:cNvSpPr>
            <a:spLocks noGrp="1"/>
          </p:cNvSpPr>
          <p:nvPr>
            <p:ph type="sldNum" sz="quarter" idx="12"/>
          </p:nvPr>
        </p:nvSpPr>
        <p:spPr/>
        <p:txBody>
          <a:bodyPr/>
          <a:lstStyle/>
          <a:p>
            <a:fld id="{EBAF1892-C992-4663-BA65-EFCDD63CDAD4}" type="slidenum">
              <a:rPr lang="en-GB" smtClean="0"/>
              <a:t>‹#›</a:t>
            </a:fld>
            <a:endParaRPr lang="en-GB"/>
          </a:p>
        </p:txBody>
      </p:sp>
    </p:spTree>
    <p:extLst>
      <p:ext uri="{BB962C8B-B14F-4D97-AF65-F5344CB8AC3E}">
        <p14:creationId xmlns:p14="http://schemas.microsoft.com/office/powerpoint/2010/main" val="18842613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5CF9101-2860-F378-2FC2-7F224E7AB906}"/>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AA63BF47-627B-D837-F0A1-E849D3F5384D}"/>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0988CA02-822F-3E43-310A-70C2D71A0AF8}"/>
              </a:ext>
            </a:extLst>
          </p:cNvPr>
          <p:cNvSpPr>
            <a:spLocks noGrp="1"/>
          </p:cNvSpPr>
          <p:nvPr>
            <p:ph type="dt" sz="half" idx="10"/>
          </p:nvPr>
        </p:nvSpPr>
        <p:spPr/>
        <p:txBody>
          <a:bodyPr/>
          <a:lstStyle/>
          <a:p>
            <a:fld id="{BFAF5804-0779-46B4-A053-927C2D45BF7D}" type="datetimeFigureOut">
              <a:rPr lang="en-GB" smtClean="0"/>
              <a:t>01/03/2025</a:t>
            </a:fld>
            <a:endParaRPr lang="en-GB"/>
          </a:p>
        </p:txBody>
      </p:sp>
      <p:sp>
        <p:nvSpPr>
          <p:cNvPr id="5" name="Footer Placeholder 4">
            <a:extLst>
              <a:ext uri="{FF2B5EF4-FFF2-40B4-BE49-F238E27FC236}">
                <a16:creationId xmlns:a16="http://schemas.microsoft.com/office/drawing/2014/main" id="{F5A63288-3190-B76B-FE79-C3AC77F092D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C5F8FC1-EBD1-CA7A-A1AD-CB08EDCDE5CE}"/>
              </a:ext>
            </a:extLst>
          </p:cNvPr>
          <p:cNvSpPr>
            <a:spLocks noGrp="1"/>
          </p:cNvSpPr>
          <p:nvPr>
            <p:ph type="sldNum" sz="quarter" idx="12"/>
          </p:nvPr>
        </p:nvSpPr>
        <p:spPr/>
        <p:txBody>
          <a:bodyPr/>
          <a:lstStyle/>
          <a:p>
            <a:fld id="{EBAF1892-C992-4663-BA65-EFCDD63CDAD4}" type="slidenum">
              <a:rPr lang="en-GB" smtClean="0"/>
              <a:t>‹#›</a:t>
            </a:fld>
            <a:endParaRPr lang="en-GB"/>
          </a:p>
        </p:txBody>
      </p:sp>
    </p:spTree>
    <p:extLst>
      <p:ext uri="{BB962C8B-B14F-4D97-AF65-F5344CB8AC3E}">
        <p14:creationId xmlns:p14="http://schemas.microsoft.com/office/powerpoint/2010/main" val="15150142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87B942-4AE8-B664-01BC-60D95D7000DB}"/>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15F052E3-15B1-0304-CE95-A69B2E7E4FC9}"/>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3A4E2A58-536A-8FFD-F18D-D431A459C0F9}"/>
              </a:ext>
            </a:extLst>
          </p:cNvPr>
          <p:cNvSpPr>
            <a:spLocks noGrp="1"/>
          </p:cNvSpPr>
          <p:nvPr>
            <p:ph type="dt" sz="half" idx="10"/>
          </p:nvPr>
        </p:nvSpPr>
        <p:spPr/>
        <p:txBody>
          <a:bodyPr/>
          <a:lstStyle/>
          <a:p>
            <a:fld id="{BFAF5804-0779-46B4-A053-927C2D45BF7D}" type="datetimeFigureOut">
              <a:rPr lang="en-GB" smtClean="0"/>
              <a:t>01/03/2025</a:t>
            </a:fld>
            <a:endParaRPr lang="en-GB"/>
          </a:p>
        </p:txBody>
      </p:sp>
      <p:sp>
        <p:nvSpPr>
          <p:cNvPr id="5" name="Footer Placeholder 4">
            <a:extLst>
              <a:ext uri="{FF2B5EF4-FFF2-40B4-BE49-F238E27FC236}">
                <a16:creationId xmlns:a16="http://schemas.microsoft.com/office/drawing/2014/main" id="{C5AC031F-24D7-88D2-ED11-804BDAE7A14E}"/>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DCFFF77E-E360-9EE2-6E1C-2DB1793EC3E9}"/>
              </a:ext>
            </a:extLst>
          </p:cNvPr>
          <p:cNvSpPr>
            <a:spLocks noGrp="1"/>
          </p:cNvSpPr>
          <p:nvPr>
            <p:ph type="sldNum" sz="quarter" idx="12"/>
          </p:nvPr>
        </p:nvSpPr>
        <p:spPr/>
        <p:txBody>
          <a:bodyPr/>
          <a:lstStyle/>
          <a:p>
            <a:fld id="{EBAF1892-C992-4663-BA65-EFCDD63CDAD4}" type="slidenum">
              <a:rPr lang="en-GB" smtClean="0"/>
              <a:t>‹#›</a:t>
            </a:fld>
            <a:endParaRPr lang="en-GB"/>
          </a:p>
        </p:txBody>
      </p:sp>
    </p:spTree>
    <p:extLst>
      <p:ext uri="{BB962C8B-B14F-4D97-AF65-F5344CB8AC3E}">
        <p14:creationId xmlns:p14="http://schemas.microsoft.com/office/powerpoint/2010/main" val="21940718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3C8227-5C48-F90D-3D5B-FC4BF52D9AD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57AB00FB-69B5-F6BB-2074-FE0340613B8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75F4A1D-4C0E-F8A8-5A85-90A7C2880E35}"/>
              </a:ext>
            </a:extLst>
          </p:cNvPr>
          <p:cNvSpPr>
            <a:spLocks noGrp="1"/>
          </p:cNvSpPr>
          <p:nvPr>
            <p:ph type="dt" sz="half" idx="10"/>
          </p:nvPr>
        </p:nvSpPr>
        <p:spPr/>
        <p:txBody>
          <a:bodyPr/>
          <a:lstStyle/>
          <a:p>
            <a:fld id="{BFAF5804-0779-46B4-A053-927C2D45BF7D}" type="datetimeFigureOut">
              <a:rPr lang="en-GB" smtClean="0"/>
              <a:t>01/03/2025</a:t>
            </a:fld>
            <a:endParaRPr lang="en-GB"/>
          </a:p>
        </p:txBody>
      </p:sp>
      <p:sp>
        <p:nvSpPr>
          <p:cNvPr id="5" name="Footer Placeholder 4">
            <a:extLst>
              <a:ext uri="{FF2B5EF4-FFF2-40B4-BE49-F238E27FC236}">
                <a16:creationId xmlns:a16="http://schemas.microsoft.com/office/drawing/2014/main" id="{8EB0C30A-1C16-B260-F4B7-5A7376E9372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2D6667D0-1F37-068A-F31D-DEB66EA4892F}"/>
              </a:ext>
            </a:extLst>
          </p:cNvPr>
          <p:cNvSpPr>
            <a:spLocks noGrp="1"/>
          </p:cNvSpPr>
          <p:nvPr>
            <p:ph type="sldNum" sz="quarter" idx="12"/>
          </p:nvPr>
        </p:nvSpPr>
        <p:spPr/>
        <p:txBody>
          <a:bodyPr/>
          <a:lstStyle/>
          <a:p>
            <a:fld id="{EBAF1892-C992-4663-BA65-EFCDD63CDAD4}" type="slidenum">
              <a:rPr lang="en-GB" smtClean="0"/>
              <a:t>‹#›</a:t>
            </a:fld>
            <a:endParaRPr lang="en-GB"/>
          </a:p>
        </p:txBody>
      </p:sp>
    </p:spTree>
    <p:extLst>
      <p:ext uri="{BB962C8B-B14F-4D97-AF65-F5344CB8AC3E}">
        <p14:creationId xmlns:p14="http://schemas.microsoft.com/office/powerpoint/2010/main" val="12320894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C8DC8C-A25C-72E4-D980-FFC4FAB438C1}"/>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3FC9D72F-7DAC-50E9-3DEF-A0600AF5D868}"/>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CDFBC684-8849-6053-5B62-1102C720731B}"/>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E46EB099-7290-E0C9-7819-C37B5957605D}"/>
              </a:ext>
            </a:extLst>
          </p:cNvPr>
          <p:cNvSpPr>
            <a:spLocks noGrp="1"/>
          </p:cNvSpPr>
          <p:nvPr>
            <p:ph type="dt" sz="half" idx="10"/>
          </p:nvPr>
        </p:nvSpPr>
        <p:spPr/>
        <p:txBody>
          <a:bodyPr/>
          <a:lstStyle/>
          <a:p>
            <a:fld id="{BFAF5804-0779-46B4-A053-927C2D45BF7D}" type="datetimeFigureOut">
              <a:rPr lang="en-GB" smtClean="0"/>
              <a:t>01/03/2025</a:t>
            </a:fld>
            <a:endParaRPr lang="en-GB"/>
          </a:p>
        </p:txBody>
      </p:sp>
      <p:sp>
        <p:nvSpPr>
          <p:cNvPr id="6" name="Footer Placeholder 5">
            <a:extLst>
              <a:ext uri="{FF2B5EF4-FFF2-40B4-BE49-F238E27FC236}">
                <a16:creationId xmlns:a16="http://schemas.microsoft.com/office/drawing/2014/main" id="{FEC6E774-DA24-0A4A-C186-56F4C8BA60CC}"/>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077681EF-8595-E8C8-BA6C-26A8C1A7C4B3}"/>
              </a:ext>
            </a:extLst>
          </p:cNvPr>
          <p:cNvSpPr>
            <a:spLocks noGrp="1"/>
          </p:cNvSpPr>
          <p:nvPr>
            <p:ph type="sldNum" sz="quarter" idx="12"/>
          </p:nvPr>
        </p:nvSpPr>
        <p:spPr/>
        <p:txBody>
          <a:bodyPr/>
          <a:lstStyle/>
          <a:p>
            <a:fld id="{EBAF1892-C992-4663-BA65-EFCDD63CDAD4}" type="slidenum">
              <a:rPr lang="en-GB" smtClean="0"/>
              <a:t>‹#›</a:t>
            </a:fld>
            <a:endParaRPr lang="en-GB"/>
          </a:p>
        </p:txBody>
      </p:sp>
    </p:spTree>
    <p:extLst>
      <p:ext uri="{BB962C8B-B14F-4D97-AF65-F5344CB8AC3E}">
        <p14:creationId xmlns:p14="http://schemas.microsoft.com/office/powerpoint/2010/main" val="25172227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387F29-C3A9-5CD1-EF66-3348A9CE4954}"/>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035F6CAB-AAB0-D19D-15A8-90A4347A1FF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38CE3C20-6DF6-0DF4-DEA3-4C73C5E6A9A3}"/>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216D4E51-7D4B-BF84-3597-05B8F9FDFA4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BE182152-D5F4-6119-07D7-1D98142BBFFC}"/>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6B9B6B7F-A150-BB05-7317-C7FC1D471FBC}"/>
              </a:ext>
            </a:extLst>
          </p:cNvPr>
          <p:cNvSpPr>
            <a:spLocks noGrp="1"/>
          </p:cNvSpPr>
          <p:nvPr>
            <p:ph type="dt" sz="half" idx="10"/>
          </p:nvPr>
        </p:nvSpPr>
        <p:spPr/>
        <p:txBody>
          <a:bodyPr/>
          <a:lstStyle/>
          <a:p>
            <a:fld id="{BFAF5804-0779-46B4-A053-927C2D45BF7D}" type="datetimeFigureOut">
              <a:rPr lang="en-GB" smtClean="0"/>
              <a:t>01/03/2025</a:t>
            </a:fld>
            <a:endParaRPr lang="en-GB"/>
          </a:p>
        </p:txBody>
      </p:sp>
      <p:sp>
        <p:nvSpPr>
          <p:cNvPr id="8" name="Footer Placeholder 7">
            <a:extLst>
              <a:ext uri="{FF2B5EF4-FFF2-40B4-BE49-F238E27FC236}">
                <a16:creationId xmlns:a16="http://schemas.microsoft.com/office/drawing/2014/main" id="{EB5E421D-88C2-0B66-9C14-2BF1DF5217BE}"/>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A5844C93-20AD-7CE8-8F80-A702AC8533BF}"/>
              </a:ext>
            </a:extLst>
          </p:cNvPr>
          <p:cNvSpPr>
            <a:spLocks noGrp="1"/>
          </p:cNvSpPr>
          <p:nvPr>
            <p:ph type="sldNum" sz="quarter" idx="12"/>
          </p:nvPr>
        </p:nvSpPr>
        <p:spPr/>
        <p:txBody>
          <a:bodyPr/>
          <a:lstStyle/>
          <a:p>
            <a:fld id="{EBAF1892-C992-4663-BA65-EFCDD63CDAD4}" type="slidenum">
              <a:rPr lang="en-GB" smtClean="0"/>
              <a:t>‹#›</a:t>
            </a:fld>
            <a:endParaRPr lang="en-GB"/>
          </a:p>
        </p:txBody>
      </p:sp>
    </p:spTree>
    <p:extLst>
      <p:ext uri="{BB962C8B-B14F-4D97-AF65-F5344CB8AC3E}">
        <p14:creationId xmlns:p14="http://schemas.microsoft.com/office/powerpoint/2010/main" val="17937420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F17423-3C73-95FE-653B-064FF68960E2}"/>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1815A708-C2BE-7DD4-E3F2-BDA4EBC0B9BD}"/>
              </a:ext>
            </a:extLst>
          </p:cNvPr>
          <p:cNvSpPr>
            <a:spLocks noGrp="1"/>
          </p:cNvSpPr>
          <p:nvPr>
            <p:ph type="dt" sz="half" idx="10"/>
          </p:nvPr>
        </p:nvSpPr>
        <p:spPr/>
        <p:txBody>
          <a:bodyPr/>
          <a:lstStyle/>
          <a:p>
            <a:fld id="{BFAF5804-0779-46B4-A053-927C2D45BF7D}" type="datetimeFigureOut">
              <a:rPr lang="en-GB" smtClean="0"/>
              <a:t>01/03/2025</a:t>
            </a:fld>
            <a:endParaRPr lang="en-GB"/>
          </a:p>
        </p:txBody>
      </p:sp>
      <p:sp>
        <p:nvSpPr>
          <p:cNvPr id="4" name="Footer Placeholder 3">
            <a:extLst>
              <a:ext uri="{FF2B5EF4-FFF2-40B4-BE49-F238E27FC236}">
                <a16:creationId xmlns:a16="http://schemas.microsoft.com/office/drawing/2014/main" id="{96BB8C5A-0E59-76A0-2E50-CDA1221FA679}"/>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010D6A71-2A0B-87AA-8734-3F9CEAE0873D}"/>
              </a:ext>
            </a:extLst>
          </p:cNvPr>
          <p:cNvSpPr>
            <a:spLocks noGrp="1"/>
          </p:cNvSpPr>
          <p:nvPr>
            <p:ph type="sldNum" sz="quarter" idx="12"/>
          </p:nvPr>
        </p:nvSpPr>
        <p:spPr/>
        <p:txBody>
          <a:bodyPr/>
          <a:lstStyle/>
          <a:p>
            <a:fld id="{EBAF1892-C992-4663-BA65-EFCDD63CDAD4}" type="slidenum">
              <a:rPr lang="en-GB" smtClean="0"/>
              <a:t>‹#›</a:t>
            </a:fld>
            <a:endParaRPr lang="en-GB"/>
          </a:p>
        </p:txBody>
      </p:sp>
    </p:spTree>
    <p:extLst>
      <p:ext uri="{BB962C8B-B14F-4D97-AF65-F5344CB8AC3E}">
        <p14:creationId xmlns:p14="http://schemas.microsoft.com/office/powerpoint/2010/main" val="17172653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C7E645D-4FBD-83A4-B0DE-CE53F426D6DB}"/>
              </a:ext>
            </a:extLst>
          </p:cNvPr>
          <p:cNvSpPr>
            <a:spLocks noGrp="1"/>
          </p:cNvSpPr>
          <p:nvPr>
            <p:ph type="dt" sz="half" idx="10"/>
          </p:nvPr>
        </p:nvSpPr>
        <p:spPr/>
        <p:txBody>
          <a:bodyPr/>
          <a:lstStyle/>
          <a:p>
            <a:fld id="{BFAF5804-0779-46B4-A053-927C2D45BF7D}" type="datetimeFigureOut">
              <a:rPr lang="en-GB" smtClean="0"/>
              <a:t>01/03/2025</a:t>
            </a:fld>
            <a:endParaRPr lang="en-GB"/>
          </a:p>
        </p:txBody>
      </p:sp>
      <p:sp>
        <p:nvSpPr>
          <p:cNvPr id="3" name="Footer Placeholder 2">
            <a:extLst>
              <a:ext uri="{FF2B5EF4-FFF2-40B4-BE49-F238E27FC236}">
                <a16:creationId xmlns:a16="http://schemas.microsoft.com/office/drawing/2014/main" id="{2E236647-C397-061D-F275-CD05F37BC56C}"/>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0DBFB2BE-5936-65AC-4B41-F1B7391BCC77}"/>
              </a:ext>
            </a:extLst>
          </p:cNvPr>
          <p:cNvSpPr>
            <a:spLocks noGrp="1"/>
          </p:cNvSpPr>
          <p:nvPr>
            <p:ph type="sldNum" sz="quarter" idx="12"/>
          </p:nvPr>
        </p:nvSpPr>
        <p:spPr/>
        <p:txBody>
          <a:bodyPr/>
          <a:lstStyle/>
          <a:p>
            <a:fld id="{EBAF1892-C992-4663-BA65-EFCDD63CDAD4}" type="slidenum">
              <a:rPr lang="en-GB" smtClean="0"/>
              <a:t>‹#›</a:t>
            </a:fld>
            <a:endParaRPr lang="en-GB"/>
          </a:p>
        </p:txBody>
      </p:sp>
    </p:spTree>
    <p:extLst>
      <p:ext uri="{BB962C8B-B14F-4D97-AF65-F5344CB8AC3E}">
        <p14:creationId xmlns:p14="http://schemas.microsoft.com/office/powerpoint/2010/main" val="28596969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009D68-8E11-00A7-2822-3C84B5E238F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E919B4F9-6637-D377-1110-18847271063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E90D7E34-3D60-632D-6D9D-CFCEE9D2A1F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62865A9-8D84-2D4F-EB97-2637E0C8819D}"/>
              </a:ext>
            </a:extLst>
          </p:cNvPr>
          <p:cNvSpPr>
            <a:spLocks noGrp="1"/>
          </p:cNvSpPr>
          <p:nvPr>
            <p:ph type="dt" sz="half" idx="10"/>
          </p:nvPr>
        </p:nvSpPr>
        <p:spPr/>
        <p:txBody>
          <a:bodyPr/>
          <a:lstStyle/>
          <a:p>
            <a:fld id="{BFAF5804-0779-46B4-A053-927C2D45BF7D}" type="datetimeFigureOut">
              <a:rPr lang="en-GB" smtClean="0"/>
              <a:t>01/03/2025</a:t>
            </a:fld>
            <a:endParaRPr lang="en-GB"/>
          </a:p>
        </p:txBody>
      </p:sp>
      <p:sp>
        <p:nvSpPr>
          <p:cNvPr id="6" name="Footer Placeholder 5">
            <a:extLst>
              <a:ext uri="{FF2B5EF4-FFF2-40B4-BE49-F238E27FC236}">
                <a16:creationId xmlns:a16="http://schemas.microsoft.com/office/drawing/2014/main" id="{9CDA10F2-BFCB-161A-FE8B-035803817309}"/>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D2A24A51-91C5-54E2-55D5-F01AA61905EE}"/>
              </a:ext>
            </a:extLst>
          </p:cNvPr>
          <p:cNvSpPr>
            <a:spLocks noGrp="1"/>
          </p:cNvSpPr>
          <p:nvPr>
            <p:ph type="sldNum" sz="quarter" idx="12"/>
          </p:nvPr>
        </p:nvSpPr>
        <p:spPr/>
        <p:txBody>
          <a:bodyPr/>
          <a:lstStyle/>
          <a:p>
            <a:fld id="{EBAF1892-C992-4663-BA65-EFCDD63CDAD4}" type="slidenum">
              <a:rPr lang="en-GB" smtClean="0"/>
              <a:t>‹#›</a:t>
            </a:fld>
            <a:endParaRPr lang="en-GB"/>
          </a:p>
        </p:txBody>
      </p:sp>
    </p:spTree>
    <p:extLst>
      <p:ext uri="{BB962C8B-B14F-4D97-AF65-F5344CB8AC3E}">
        <p14:creationId xmlns:p14="http://schemas.microsoft.com/office/powerpoint/2010/main" val="20087002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969F8D-1917-37EE-7FCD-835045B3265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B259F65D-0B61-F403-FB21-BB47C98DB96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6DAC7956-D1B5-28C5-B37F-5C46061F721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D25561E-801D-B1AD-55F3-A8D19A4FF237}"/>
              </a:ext>
            </a:extLst>
          </p:cNvPr>
          <p:cNvSpPr>
            <a:spLocks noGrp="1"/>
          </p:cNvSpPr>
          <p:nvPr>
            <p:ph type="dt" sz="half" idx="10"/>
          </p:nvPr>
        </p:nvSpPr>
        <p:spPr/>
        <p:txBody>
          <a:bodyPr/>
          <a:lstStyle/>
          <a:p>
            <a:fld id="{BFAF5804-0779-46B4-A053-927C2D45BF7D}" type="datetimeFigureOut">
              <a:rPr lang="en-GB" smtClean="0"/>
              <a:t>01/03/2025</a:t>
            </a:fld>
            <a:endParaRPr lang="en-GB"/>
          </a:p>
        </p:txBody>
      </p:sp>
      <p:sp>
        <p:nvSpPr>
          <p:cNvPr id="6" name="Footer Placeholder 5">
            <a:extLst>
              <a:ext uri="{FF2B5EF4-FFF2-40B4-BE49-F238E27FC236}">
                <a16:creationId xmlns:a16="http://schemas.microsoft.com/office/drawing/2014/main" id="{69DA053E-E152-2002-CF05-FF6718B8D97F}"/>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87FBE07F-C0C7-4383-D894-6D8659A3EE7C}"/>
              </a:ext>
            </a:extLst>
          </p:cNvPr>
          <p:cNvSpPr>
            <a:spLocks noGrp="1"/>
          </p:cNvSpPr>
          <p:nvPr>
            <p:ph type="sldNum" sz="quarter" idx="12"/>
          </p:nvPr>
        </p:nvSpPr>
        <p:spPr/>
        <p:txBody>
          <a:bodyPr/>
          <a:lstStyle/>
          <a:p>
            <a:fld id="{EBAF1892-C992-4663-BA65-EFCDD63CDAD4}" type="slidenum">
              <a:rPr lang="en-GB" smtClean="0"/>
              <a:t>‹#›</a:t>
            </a:fld>
            <a:endParaRPr lang="en-GB"/>
          </a:p>
        </p:txBody>
      </p:sp>
    </p:spTree>
    <p:extLst>
      <p:ext uri="{BB962C8B-B14F-4D97-AF65-F5344CB8AC3E}">
        <p14:creationId xmlns:p14="http://schemas.microsoft.com/office/powerpoint/2010/main" val="4982651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27E7E73-9EED-FAE4-D8B4-47E8C5730C8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3B1714B0-E2EB-315B-DB0F-CFFE0192454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8E23B0CD-B660-4A4A-0CA2-9230272FB3A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FAF5804-0779-46B4-A053-927C2D45BF7D}" type="datetimeFigureOut">
              <a:rPr lang="en-GB" smtClean="0"/>
              <a:t>01/03/2025</a:t>
            </a:fld>
            <a:endParaRPr lang="en-GB"/>
          </a:p>
        </p:txBody>
      </p:sp>
      <p:sp>
        <p:nvSpPr>
          <p:cNvPr id="5" name="Footer Placeholder 4">
            <a:extLst>
              <a:ext uri="{FF2B5EF4-FFF2-40B4-BE49-F238E27FC236}">
                <a16:creationId xmlns:a16="http://schemas.microsoft.com/office/drawing/2014/main" id="{01DF2347-0705-E709-F593-556E8C4BD91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F34865E2-BB1B-1B07-DF3F-5808FAB1033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BAF1892-C992-4663-BA65-EFCDD63CDAD4}" type="slidenum">
              <a:rPr lang="en-GB" smtClean="0"/>
              <a:t>‹#›</a:t>
            </a:fld>
            <a:endParaRPr lang="en-GB"/>
          </a:p>
        </p:txBody>
      </p:sp>
    </p:spTree>
    <p:extLst>
      <p:ext uri="{BB962C8B-B14F-4D97-AF65-F5344CB8AC3E}">
        <p14:creationId xmlns:p14="http://schemas.microsoft.com/office/powerpoint/2010/main" val="422693615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www.rankingcopilot.com/" TargetMode="External"/><Relationship Id="rId1" Type="http://schemas.openxmlformats.org/officeDocument/2006/relationships/slideLayout" Target="../slideLayouts/slideLayout2.xml"/><Relationship Id="rId5" Type="http://schemas.openxmlformats.org/officeDocument/2006/relationships/hyperlink" Target="http://www.36rules.com/" TargetMode="External"/><Relationship Id="rId4" Type="http://schemas.openxmlformats.org/officeDocument/2006/relationships/hyperlink" Target="mailto:james@36rules.com"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E293470B-02FB-4973-8CAA-028BF31408D7}"/>
              </a:ext>
            </a:extLst>
          </p:cNvPr>
          <p:cNvSpPr/>
          <p:nvPr/>
        </p:nvSpPr>
        <p:spPr>
          <a:xfrm>
            <a:off x="1609725" y="1047750"/>
            <a:ext cx="5772150" cy="103822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74" name="TextBox 73">
            <a:extLst>
              <a:ext uri="{FF2B5EF4-FFF2-40B4-BE49-F238E27FC236}">
                <a16:creationId xmlns:a16="http://schemas.microsoft.com/office/drawing/2014/main" id="{19DFBFB8-F7F0-460C-64CF-5EE2AC613635}"/>
              </a:ext>
            </a:extLst>
          </p:cNvPr>
          <p:cNvSpPr txBox="1"/>
          <p:nvPr/>
        </p:nvSpPr>
        <p:spPr>
          <a:xfrm>
            <a:off x="139621" y="862334"/>
            <a:ext cx="8417526" cy="4247317"/>
          </a:xfrm>
          <a:prstGeom prst="rect">
            <a:avLst/>
          </a:prstGeom>
          <a:noFill/>
        </p:spPr>
        <p:txBody>
          <a:bodyPr wrap="square">
            <a:spAutoFit/>
          </a:bodyPr>
          <a:lstStyle/>
          <a:p>
            <a:pPr algn="just"/>
            <a:r>
              <a:rPr lang="en-GB" sz="1500" b="1" dirty="0">
                <a:solidFill>
                  <a:srgbClr val="342563"/>
                </a:solidFill>
                <a:cs typeface="Arial" panose="020B0604020202020204" pitchFamily="34" charset="0"/>
              </a:rPr>
              <a:t>John James McVeigh </a:t>
            </a:r>
            <a:r>
              <a:rPr lang="en-GB" sz="1500" dirty="0">
                <a:solidFill>
                  <a:srgbClr val="342563"/>
                </a:solidFill>
                <a:cs typeface="Arial" panose="020B0604020202020204" pitchFamily="34" charset="0"/>
              </a:rPr>
              <a:t>is an internationally acclaimed author who has written over two dozen textbooks for lawyers on topics ranging from </a:t>
            </a:r>
            <a:r>
              <a:rPr lang="en-GB" sz="1500" b="1" dirty="0">
                <a:solidFill>
                  <a:srgbClr val="342563"/>
                </a:solidFill>
                <a:cs typeface="Arial" panose="020B0604020202020204" pitchFamily="34" charset="0"/>
              </a:rPr>
              <a:t>Legal Writing </a:t>
            </a:r>
            <a:r>
              <a:rPr lang="en-GB" sz="1500" dirty="0">
                <a:solidFill>
                  <a:srgbClr val="342563"/>
                </a:solidFill>
                <a:cs typeface="Arial" panose="020B0604020202020204" pitchFamily="34" charset="0"/>
              </a:rPr>
              <a:t>to </a:t>
            </a:r>
            <a:r>
              <a:rPr lang="en-GB" sz="1500" b="1" dirty="0">
                <a:solidFill>
                  <a:srgbClr val="342563"/>
                </a:solidFill>
                <a:cs typeface="Arial" panose="020B0604020202020204" pitchFamily="34" charset="0"/>
              </a:rPr>
              <a:t>Business Skills </a:t>
            </a:r>
            <a:r>
              <a:rPr lang="en-GB" sz="1500" dirty="0">
                <a:solidFill>
                  <a:srgbClr val="342563"/>
                </a:solidFill>
                <a:cs typeface="Arial" panose="020B0604020202020204" pitchFamily="34" charset="0"/>
              </a:rPr>
              <a:t>to </a:t>
            </a:r>
            <a:r>
              <a:rPr lang="en-GB" sz="1500" b="1" dirty="0">
                <a:solidFill>
                  <a:srgbClr val="342563"/>
                </a:solidFill>
                <a:cs typeface="Arial" panose="020B0604020202020204" pitchFamily="34" charset="0"/>
              </a:rPr>
              <a:t>Business Development</a:t>
            </a:r>
            <a:r>
              <a:rPr lang="en-GB" sz="1500" dirty="0">
                <a:solidFill>
                  <a:srgbClr val="342563"/>
                </a:solidFill>
                <a:cs typeface="Arial" panose="020B0604020202020204" pitchFamily="34" charset="0"/>
              </a:rPr>
              <a:t>. He was born in Edinburgh, Scotland, and currently lives in Prague in the Czech Republic. </a:t>
            </a:r>
          </a:p>
          <a:p>
            <a:pPr algn="just"/>
            <a:endParaRPr lang="en-GB" sz="1500" dirty="0">
              <a:solidFill>
                <a:srgbClr val="342563"/>
              </a:solidFill>
              <a:cs typeface="Arial" panose="020B0604020202020204" pitchFamily="34" charset="0"/>
            </a:endParaRPr>
          </a:p>
          <a:p>
            <a:pPr algn="just"/>
            <a:r>
              <a:rPr lang="en-GB" sz="1500" dirty="0">
                <a:solidFill>
                  <a:srgbClr val="342563"/>
                </a:solidFill>
                <a:cs typeface="Arial" panose="020B0604020202020204" pitchFamily="34" charset="0"/>
              </a:rPr>
              <a:t>He is the founder and CEO of </a:t>
            </a:r>
            <a:r>
              <a:rPr lang="en-GB" sz="1500" b="1" dirty="0">
                <a:solidFill>
                  <a:srgbClr val="342563"/>
                </a:solidFill>
                <a:cs typeface="Arial" panose="020B0604020202020204" pitchFamily="34" charset="0"/>
              </a:rPr>
              <a:t>Nixedonia</a:t>
            </a:r>
            <a:r>
              <a:rPr lang="en-GB" sz="1500" dirty="0">
                <a:solidFill>
                  <a:srgbClr val="342563"/>
                </a:solidFill>
                <a:cs typeface="Arial" panose="020B0604020202020204" pitchFamily="34" charset="0"/>
              </a:rPr>
              <a:t>, the legal Business Development consultancy, and established the firm in 2015 to help lawyers reach new commercial heights through developing their sales skills. Since then, he has assisted lawyers at over 500 law firms in more than 80 countries. Thousands of lawyers and partners have benefited from </a:t>
            </a:r>
            <a:r>
              <a:rPr lang="en-GB" sz="1500" b="1" dirty="0">
                <a:solidFill>
                  <a:srgbClr val="342563"/>
                </a:solidFill>
                <a:cs typeface="Arial" panose="020B0604020202020204" pitchFamily="34" charset="0"/>
              </a:rPr>
              <a:t>Nixedonia</a:t>
            </a:r>
            <a:r>
              <a:rPr lang="en-GB" sz="1500" dirty="0">
                <a:solidFill>
                  <a:srgbClr val="342563"/>
                </a:solidFill>
                <a:cs typeface="Arial" panose="020B0604020202020204" pitchFamily="34" charset="0"/>
              </a:rPr>
              <a:t> products and services. </a:t>
            </a:r>
          </a:p>
          <a:p>
            <a:pPr algn="just"/>
            <a:endParaRPr lang="en-GB" sz="1500" dirty="0">
              <a:solidFill>
                <a:srgbClr val="342563"/>
              </a:solidFill>
              <a:cs typeface="Arial" panose="020B0604020202020204" pitchFamily="34" charset="0"/>
            </a:endParaRPr>
          </a:p>
          <a:p>
            <a:pPr algn="just"/>
            <a:r>
              <a:rPr lang="en-GB" sz="1500" dirty="0">
                <a:solidFill>
                  <a:srgbClr val="342563"/>
                </a:solidFill>
                <a:cs typeface="Arial" panose="020B0604020202020204" pitchFamily="34" charset="0"/>
              </a:rPr>
              <a:t>In 2024, John James became the co-founder of the legal tech startup </a:t>
            </a:r>
            <a:r>
              <a:rPr lang="en-GB" sz="1500" b="1" dirty="0">
                <a:solidFill>
                  <a:srgbClr val="342563"/>
                </a:solidFill>
                <a:cs typeface="Arial" panose="020B0604020202020204" pitchFamily="34" charset="0"/>
              </a:rPr>
              <a:t>Ranking Copilot </a:t>
            </a:r>
            <a:r>
              <a:rPr lang="en-GB" sz="1500" dirty="0">
                <a:solidFill>
                  <a:srgbClr val="342563"/>
                </a:solidFill>
                <a:cs typeface="Arial" panose="020B0604020202020204" pitchFamily="34" charset="0"/>
              </a:rPr>
              <a:t>which enables law firms to save significant time in their legal directories’ submissions (The Legal 500 / Chambers / IFLR1000) via an AI-facilitated platform. For more information see </a:t>
            </a:r>
            <a:r>
              <a:rPr lang="en-GB" sz="1500" dirty="0">
                <a:solidFill>
                  <a:srgbClr val="342563"/>
                </a:solidFill>
                <a:cs typeface="Arial" panose="020B0604020202020204" pitchFamily="34" charset="0"/>
                <a:hlinkClick r:id="rId2"/>
              </a:rPr>
              <a:t>www.rankingcopilot.com</a:t>
            </a:r>
            <a:r>
              <a:rPr lang="en-GB" sz="1500" dirty="0">
                <a:solidFill>
                  <a:srgbClr val="342563"/>
                </a:solidFill>
                <a:cs typeface="Arial" panose="020B0604020202020204" pitchFamily="34" charset="0"/>
              </a:rPr>
              <a:t>.</a:t>
            </a:r>
          </a:p>
          <a:p>
            <a:pPr algn="just"/>
            <a:endParaRPr lang="en-GB" sz="1500" dirty="0">
              <a:solidFill>
                <a:srgbClr val="342563"/>
              </a:solidFill>
              <a:cs typeface="Arial" panose="020B0604020202020204" pitchFamily="34" charset="0"/>
            </a:endParaRPr>
          </a:p>
          <a:p>
            <a:pPr algn="just"/>
            <a:r>
              <a:rPr lang="en-GB" sz="1500" dirty="0">
                <a:solidFill>
                  <a:srgbClr val="342563"/>
                </a:solidFill>
                <a:cs typeface="Arial" panose="020B0604020202020204" pitchFamily="34" charset="0"/>
              </a:rPr>
              <a:t>Then, in 2025, John James launched a </a:t>
            </a:r>
            <a:r>
              <a:rPr lang="en-GB" sz="1500" b="1" dirty="0">
                <a:solidFill>
                  <a:srgbClr val="342563"/>
                </a:solidFill>
                <a:cs typeface="Arial" panose="020B0604020202020204" pitchFamily="34" charset="0"/>
              </a:rPr>
              <a:t>Nixedonia</a:t>
            </a:r>
            <a:r>
              <a:rPr lang="en-GB" sz="1500" dirty="0">
                <a:solidFill>
                  <a:srgbClr val="342563"/>
                </a:solidFill>
                <a:cs typeface="Arial" panose="020B0604020202020204" pitchFamily="34" charset="0"/>
              </a:rPr>
              <a:t> spin-off, based on one of his best-selling legal writing textbooks, </a:t>
            </a:r>
            <a:r>
              <a:rPr lang="en-GB" sz="1500" b="1" dirty="0">
                <a:solidFill>
                  <a:srgbClr val="342563"/>
                </a:solidFill>
                <a:cs typeface="Arial" panose="020B0604020202020204" pitchFamily="34" charset="0"/>
              </a:rPr>
              <a:t>The 36 Rules of Legal Writing</a:t>
            </a:r>
            <a:r>
              <a:rPr lang="en-GB" sz="1500" dirty="0">
                <a:solidFill>
                  <a:srgbClr val="342563"/>
                </a:solidFill>
                <a:cs typeface="Arial" panose="020B0604020202020204" pitchFamily="34" charset="0"/>
              </a:rPr>
              <a:t>. A short six-part training course based on this textbook allows lawyers and partners to quickly learn how to avoid the most common mistakes in legal writing and thus notably improve the quality of their drafting. </a:t>
            </a:r>
          </a:p>
          <a:p>
            <a:pPr algn="just"/>
            <a:endParaRPr lang="en-GB" sz="1500" dirty="0">
              <a:solidFill>
                <a:srgbClr val="342563"/>
              </a:solidFill>
              <a:cs typeface="Arial" panose="020B0604020202020204" pitchFamily="34" charset="0"/>
            </a:endParaRPr>
          </a:p>
        </p:txBody>
      </p:sp>
      <p:sp>
        <p:nvSpPr>
          <p:cNvPr id="10" name="TextBox 9">
            <a:extLst>
              <a:ext uri="{FF2B5EF4-FFF2-40B4-BE49-F238E27FC236}">
                <a16:creationId xmlns:a16="http://schemas.microsoft.com/office/drawing/2014/main" id="{BC86AC1C-8E62-B66E-62A3-76B3A01B6DC5}"/>
              </a:ext>
            </a:extLst>
          </p:cNvPr>
          <p:cNvSpPr txBox="1"/>
          <p:nvPr/>
        </p:nvSpPr>
        <p:spPr>
          <a:xfrm>
            <a:off x="139620" y="70343"/>
            <a:ext cx="9304539" cy="646331"/>
          </a:xfrm>
          <a:prstGeom prst="rect">
            <a:avLst/>
          </a:prstGeom>
          <a:noFill/>
        </p:spPr>
        <p:txBody>
          <a:bodyPr wrap="square">
            <a:spAutoFit/>
          </a:bodyPr>
          <a:lstStyle/>
          <a:p>
            <a:pPr algn="just"/>
            <a:r>
              <a:rPr lang="en-US" sz="3600" dirty="0">
                <a:solidFill>
                  <a:srgbClr val="352A62"/>
                </a:solidFill>
                <a:latin typeface="Calibri" panose="020F0502020204030204" pitchFamily="34" charset="0"/>
                <a:ea typeface="Calibri" panose="020F0502020204030204" pitchFamily="34" charset="0"/>
                <a:cs typeface="Times New Roman" panose="02020603050405020304" pitchFamily="18" charset="0"/>
              </a:rPr>
              <a:t>John James McVeigh</a:t>
            </a:r>
            <a:r>
              <a:rPr lang="en-US" sz="2000" dirty="0">
                <a:solidFill>
                  <a:srgbClr val="352A62"/>
                </a:solidFill>
                <a:latin typeface="Calibri" panose="020F0502020204030204" pitchFamily="34" charset="0"/>
                <a:ea typeface="Calibri" panose="020F0502020204030204" pitchFamily="34" charset="0"/>
                <a:cs typeface="Times New Roman" panose="02020603050405020304" pitchFamily="18" charset="0"/>
              </a:rPr>
              <a:t> DTEFL, MBA, LLM </a:t>
            </a:r>
            <a:r>
              <a:rPr lang="en-US" sz="3600" dirty="0">
                <a:solidFill>
                  <a:srgbClr val="352A62"/>
                </a:solidFill>
                <a:latin typeface="Calibri" panose="020F0502020204030204" pitchFamily="34" charset="0"/>
                <a:ea typeface="Calibri" panose="020F0502020204030204" pitchFamily="34" charset="0"/>
                <a:cs typeface="Times New Roman" panose="02020603050405020304" pitchFamily="18" charset="0"/>
              </a:rPr>
              <a:t>- Biography</a:t>
            </a:r>
            <a:endParaRPr lang="en-GB" sz="3600" dirty="0">
              <a:latin typeface="Calibri" panose="020F0502020204030204" pitchFamily="34" charset="0"/>
              <a:ea typeface="Calibri" panose="020F0502020204030204" pitchFamily="34" charset="0"/>
              <a:cs typeface="Times New Roman" panose="02020603050405020304" pitchFamily="18" charset="0"/>
            </a:endParaRPr>
          </a:p>
        </p:txBody>
      </p:sp>
      <p:pic>
        <p:nvPicPr>
          <p:cNvPr id="12" name="Picture 11" descr="A person in a black suit&#10;&#10;AI-generated content may be incorrect.">
            <a:extLst>
              <a:ext uri="{FF2B5EF4-FFF2-40B4-BE49-F238E27FC236}">
                <a16:creationId xmlns:a16="http://schemas.microsoft.com/office/drawing/2014/main" id="{EEFEEDDE-63A1-2880-3960-F98A6C07715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713787" y="306928"/>
            <a:ext cx="3181951" cy="3181951"/>
          </a:xfrm>
          <a:prstGeom prst="rect">
            <a:avLst/>
          </a:prstGeom>
        </p:spPr>
      </p:pic>
      <p:sp>
        <p:nvSpPr>
          <p:cNvPr id="16" name="TextBox 15">
            <a:extLst>
              <a:ext uri="{FF2B5EF4-FFF2-40B4-BE49-F238E27FC236}">
                <a16:creationId xmlns:a16="http://schemas.microsoft.com/office/drawing/2014/main" id="{BAC59777-9246-775D-9F9B-F3B75BC8B67F}"/>
              </a:ext>
            </a:extLst>
          </p:cNvPr>
          <p:cNvSpPr txBox="1"/>
          <p:nvPr/>
        </p:nvSpPr>
        <p:spPr>
          <a:xfrm>
            <a:off x="8650658" y="3611685"/>
            <a:ext cx="3634853" cy="1246495"/>
          </a:xfrm>
          <a:prstGeom prst="rect">
            <a:avLst/>
          </a:prstGeom>
          <a:noFill/>
        </p:spPr>
        <p:txBody>
          <a:bodyPr wrap="square">
            <a:spAutoFit/>
          </a:bodyPr>
          <a:lstStyle/>
          <a:p>
            <a:r>
              <a:rPr lang="en-GB" sz="1500" b="0" dirty="0">
                <a:solidFill>
                  <a:srgbClr val="002060"/>
                </a:solidFill>
                <a:latin typeface="+mn-lt"/>
                <a:cs typeface="Arial" panose="020B0604020202020204" pitchFamily="34" charset="0"/>
              </a:rPr>
              <a:t>John James McVeigh</a:t>
            </a:r>
            <a:r>
              <a:rPr lang="en-GB" sz="1000" b="0" dirty="0">
                <a:solidFill>
                  <a:srgbClr val="002060"/>
                </a:solidFill>
                <a:latin typeface="+mn-lt"/>
                <a:cs typeface="Arial" panose="020B0604020202020204" pitchFamily="34" charset="0"/>
              </a:rPr>
              <a:t> DTEFL, MBA, LLM</a:t>
            </a:r>
            <a:br>
              <a:rPr lang="en-GB" sz="1500" b="0" dirty="0">
                <a:solidFill>
                  <a:srgbClr val="002060"/>
                </a:solidFill>
                <a:latin typeface="+mn-lt"/>
                <a:cs typeface="Arial" panose="020B0604020202020204" pitchFamily="34" charset="0"/>
              </a:rPr>
            </a:br>
            <a:r>
              <a:rPr lang="en-GB" sz="1500" b="0" dirty="0">
                <a:solidFill>
                  <a:srgbClr val="002060"/>
                </a:solidFill>
                <a:latin typeface="+mn-lt"/>
                <a:cs typeface="Arial" panose="020B0604020202020204" pitchFamily="34" charset="0"/>
              </a:rPr>
              <a:t>Chief Executive Officer, Nixedonia</a:t>
            </a:r>
            <a:br>
              <a:rPr lang="en-GB" sz="1500" b="0" dirty="0">
                <a:solidFill>
                  <a:srgbClr val="002060"/>
                </a:solidFill>
                <a:latin typeface="+mn-lt"/>
                <a:cs typeface="Arial" panose="020B0604020202020204" pitchFamily="34" charset="0"/>
              </a:rPr>
            </a:br>
            <a:r>
              <a:rPr lang="en-GB" sz="1500" b="0" dirty="0">
                <a:solidFill>
                  <a:srgbClr val="002060"/>
                </a:solidFill>
                <a:latin typeface="+mn-lt"/>
                <a:cs typeface="Arial" panose="020B0604020202020204" pitchFamily="34" charset="0"/>
              </a:rPr>
              <a:t>+44-7534-729-009 (Mobile &amp; Whats App)</a:t>
            </a:r>
            <a:br>
              <a:rPr lang="en-GB" sz="1500" b="0" dirty="0">
                <a:solidFill>
                  <a:srgbClr val="002060"/>
                </a:solidFill>
                <a:latin typeface="+mn-lt"/>
                <a:cs typeface="Arial" panose="020B0604020202020204" pitchFamily="34" charset="0"/>
              </a:rPr>
            </a:br>
            <a:r>
              <a:rPr lang="en-GB" sz="1500" b="0" dirty="0">
                <a:solidFill>
                  <a:srgbClr val="002060"/>
                </a:solidFill>
                <a:latin typeface="+mn-lt"/>
                <a:cs typeface="Arial" panose="020B0604020202020204" pitchFamily="34" charset="0"/>
                <a:hlinkClick r:id="rId4"/>
              </a:rPr>
              <a:t>james@36rules.com</a:t>
            </a:r>
            <a:r>
              <a:rPr lang="en-GB" sz="1500" b="0" dirty="0">
                <a:solidFill>
                  <a:srgbClr val="002060"/>
                </a:solidFill>
                <a:latin typeface="+mn-lt"/>
                <a:cs typeface="Arial" panose="020B0604020202020204" pitchFamily="34" charset="0"/>
              </a:rPr>
              <a:t> </a:t>
            </a:r>
            <a:br>
              <a:rPr lang="en-GB" sz="1500" b="0" dirty="0">
                <a:solidFill>
                  <a:srgbClr val="002060"/>
                </a:solidFill>
                <a:latin typeface="+mn-lt"/>
                <a:cs typeface="Arial" panose="020B0604020202020204" pitchFamily="34" charset="0"/>
              </a:rPr>
            </a:br>
            <a:r>
              <a:rPr lang="en-GB" sz="1500" b="0" dirty="0">
                <a:solidFill>
                  <a:srgbClr val="002060"/>
                </a:solidFill>
                <a:latin typeface="+mn-lt"/>
                <a:cs typeface="Arial" panose="020B0604020202020204" pitchFamily="34" charset="0"/>
                <a:hlinkClick r:id="rId5"/>
              </a:rPr>
              <a:t>http://www.36rules.com/</a:t>
            </a:r>
            <a:r>
              <a:rPr lang="en-GB" sz="1500" b="0" dirty="0">
                <a:solidFill>
                  <a:srgbClr val="002060"/>
                </a:solidFill>
                <a:latin typeface="+mn-lt"/>
                <a:cs typeface="Arial" panose="020B0604020202020204" pitchFamily="34" charset="0"/>
              </a:rPr>
              <a:t> </a:t>
            </a:r>
            <a:r>
              <a:rPr lang="en-GB" sz="1500" b="0" u="none" strike="noStrike" dirty="0">
                <a:effectLst/>
              </a:rPr>
              <a:t>  </a:t>
            </a:r>
            <a:endParaRPr lang="en-GB" sz="1500" b="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8" name="TextBox 17">
            <a:extLst>
              <a:ext uri="{FF2B5EF4-FFF2-40B4-BE49-F238E27FC236}">
                <a16:creationId xmlns:a16="http://schemas.microsoft.com/office/drawing/2014/main" id="{F54F4033-15A1-7BB9-D1F2-178D36F4DB80}"/>
              </a:ext>
            </a:extLst>
          </p:cNvPr>
          <p:cNvSpPr txBox="1"/>
          <p:nvPr/>
        </p:nvSpPr>
        <p:spPr>
          <a:xfrm>
            <a:off x="139619" y="4980986"/>
            <a:ext cx="11912759" cy="1938992"/>
          </a:xfrm>
          <a:prstGeom prst="rect">
            <a:avLst/>
          </a:prstGeom>
          <a:noFill/>
        </p:spPr>
        <p:txBody>
          <a:bodyPr wrap="square">
            <a:spAutoFit/>
          </a:bodyPr>
          <a:lstStyle/>
          <a:p>
            <a:pPr algn="just"/>
            <a:r>
              <a:rPr lang="en-GB" sz="1500" dirty="0">
                <a:solidFill>
                  <a:srgbClr val="342563"/>
                </a:solidFill>
                <a:cs typeface="Arial" panose="020B0604020202020204" pitchFamily="34" charset="0"/>
              </a:rPr>
              <a:t>Before establishing </a:t>
            </a:r>
            <a:r>
              <a:rPr lang="en-GB" sz="1500" b="1" dirty="0">
                <a:solidFill>
                  <a:srgbClr val="342563"/>
                </a:solidFill>
                <a:cs typeface="Arial" panose="020B0604020202020204" pitchFamily="34" charset="0"/>
              </a:rPr>
              <a:t>Nixedonia</a:t>
            </a:r>
            <a:r>
              <a:rPr lang="en-GB" sz="1500" dirty="0">
                <a:solidFill>
                  <a:srgbClr val="342563"/>
                </a:solidFill>
                <a:cs typeface="Arial" panose="020B0604020202020204" pitchFamily="34" charset="0"/>
              </a:rPr>
              <a:t>, John James was the </a:t>
            </a:r>
            <a:r>
              <a:rPr lang="en-GB" sz="1500" b="1" dirty="0">
                <a:solidFill>
                  <a:srgbClr val="342563"/>
                </a:solidFill>
                <a:cs typeface="Arial" panose="020B0604020202020204" pitchFamily="34" charset="0"/>
              </a:rPr>
              <a:t>International Learning &amp; Development Manager </a:t>
            </a:r>
            <a:r>
              <a:rPr lang="en-GB" sz="1500" dirty="0">
                <a:solidFill>
                  <a:srgbClr val="342563"/>
                </a:solidFill>
                <a:cs typeface="Arial" panose="020B0604020202020204" pitchFamily="34" charset="0"/>
              </a:rPr>
              <a:t>at the global law firm </a:t>
            </a:r>
            <a:r>
              <a:rPr lang="en-GB" sz="1500" b="1" dirty="0">
                <a:solidFill>
                  <a:srgbClr val="342563"/>
                </a:solidFill>
                <a:cs typeface="Arial" panose="020B0604020202020204" pitchFamily="34" charset="0"/>
              </a:rPr>
              <a:t>DLA Piper </a:t>
            </a:r>
            <a:r>
              <a:rPr lang="en-GB" sz="1500" dirty="0">
                <a:solidFill>
                  <a:srgbClr val="342563"/>
                </a:solidFill>
                <a:cs typeface="Arial" panose="020B0604020202020204" pitchFamily="34" charset="0"/>
              </a:rPr>
              <a:t>based in St. Petersburg, Russia (2008-2015). At </a:t>
            </a:r>
            <a:r>
              <a:rPr lang="en-GB" sz="1500" b="1" dirty="0">
                <a:solidFill>
                  <a:srgbClr val="342563"/>
                </a:solidFill>
                <a:cs typeface="Arial" panose="020B0604020202020204" pitchFamily="34" charset="0"/>
              </a:rPr>
              <a:t>DLA Piper</a:t>
            </a:r>
            <a:r>
              <a:rPr lang="en-GB" sz="1500" dirty="0">
                <a:solidFill>
                  <a:srgbClr val="342563"/>
                </a:solidFill>
                <a:cs typeface="Arial" panose="020B0604020202020204" pitchFamily="34" charset="0"/>
              </a:rPr>
              <a:t>, John James also worked</a:t>
            </a:r>
            <a:r>
              <a:rPr lang="en-GB" sz="1500" b="1" dirty="0">
                <a:solidFill>
                  <a:srgbClr val="342563"/>
                </a:solidFill>
                <a:cs typeface="Arial" panose="020B0604020202020204" pitchFamily="34" charset="0"/>
              </a:rPr>
              <a:t> </a:t>
            </a:r>
            <a:r>
              <a:rPr lang="en-GB" sz="1500" dirty="0">
                <a:solidFill>
                  <a:srgbClr val="342563"/>
                </a:solidFill>
                <a:cs typeface="Arial" panose="020B0604020202020204" pitchFamily="34" charset="0"/>
              </a:rPr>
              <a:t>internationally providing training sessions to offices in Europe, Africa, the Middle East, and Asia. Further, during the pandemic, when international travel was difficult or impossible, John James additionally held the in-house position of </a:t>
            </a:r>
            <a:r>
              <a:rPr lang="en-GB" sz="1500" b="1" dirty="0">
                <a:solidFill>
                  <a:srgbClr val="342563"/>
                </a:solidFill>
                <a:cs typeface="Arial" panose="020B0604020202020204" pitchFamily="34" charset="0"/>
              </a:rPr>
              <a:t>Business Development Manager </a:t>
            </a:r>
            <a:r>
              <a:rPr lang="en-GB" sz="1500" dirty="0">
                <a:solidFill>
                  <a:srgbClr val="342563"/>
                </a:solidFill>
                <a:cs typeface="Arial" panose="020B0604020202020204" pitchFamily="34" charset="0"/>
              </a:rPr>
              <a:t>for </a:t>
            </a:r>
            <a:r>
              <a:rPr lang="en-GB" sz="1500" b="1" dirty="0">
                <a:solidFill>
                  <a:srgbClr val="342563"/>
                </a:solidFill>
                <a:cs typeface="Arial" panose="020B0604020202020204" pitchFamily="34" charset="0"/>
              </a:rPr>
              <a:t>Deloitte Legal </a:t>
            </a:r>
            <a:r>
              <a:rPr lang="en-GB" sz="1500" dirty="0">
                <a:solidFill>
                  <a:srgbClr val="342563"/>
                </a:solidFill>
                <a:cs typeface="Arial" panose="020B0604020202020204" pitchFamily="34" charset="0"/>
              </a:rPr>
              <a:t>(2020-2023) for all of Central &amp; Eastern Europe. </a:t>
            </a:r>
          </a:p>
          <a:p>
            <a:pPr algn="just"/>
            <a:endParaRPr lang="en-GB" sz="1500" dirty="0">
              <a:solidFill>
                <a:srgbClr val="342563"/>
              </a:solidFill>
              <a:cs typeface="Arial" panose="020B0604020202020204" pitchFamily="34" charset="0"/>
            </a:endParaRPr>
          </a:p>
          <a:p>
            <a:pPr algn="just"/>
            <a:r>
              <a:rPr lang="en-GB" sz="1500" dirty="0">
                <a:solidFill>
                  <a:srgbClr val="342563"/>
                </a:solidFill>
                <a:cs typeface="Arial" panose="020B0604020202020204" pitchFamily="34" charset="0"/>
              </a:rPr>
              <a:t>John holds a </a:t>
            </a:r>
            <a:r>
              <a:rPr lang="en-GB" sz="1500" b="1" dirty="0">
                <a:solidFill>
                  <a:srgbClr val="342563"/>
                </a:solidFill>
                <a:cs typeface="Arial" panose="020B0604020202020204" pitchFamily="34" charset="0"/>
              </a:rPr>
              <a:t>Diploma in Teaching </a:t>
            </a:r>
            <a:r>
              <a:rPr lang="en-GB" sz="1500" dirty="0">
                <a:solidFill>
                  <a:srgbClr val="342563"/>
                </a:solidFill>
                <a:cs typeface="Arial" panose="020B0604020202020204" pitchFamily="34" charset="0"/>
              </a:rPr>
              <a:t>(Edinburgh Tutorial College), an </a:t>
            </a:r>
            <a:r>
              <a:rPr lang="en-GB" sz="1500" b="1" dirty="0">
                <a:solidFill>
                  <a:srgbClr val="342563"/>
                </a:solidFill>
                <a:cs typeface="Arial" panose="020B0604020202020204" pitchFamily="34" charset="0"/>
              </a:rPr>
              <a:t>MBA in Sales and Marketing </a:t>
            </a:r>
            <a:r>
              <a:rPr lang="en-GB" sz="1500">
                <a:solidFill>
                  <a:srgbClr val="342563"/>
                </a:solidFill>
                <a:cs typeface="Arial" panose="020B0604020202020204" pitchFamily="34" charset="0"/>
              </a:rPr>
              <a:t>(Moscow, </a:t>
            </a:r>
            <a:r>
              <a:rPr lang="en-GB" sz="1500" dirty="0">
                <a:solidFill>
                  <a:srgbClr val="342563"/>
                </a:solidFill>
                <a:cs typeface="Arial" panose="020B0604020202020204" pitchFamily="34" charset="0"/>
              </a:rPr>
              <a:t>AIBEc) and a </a:t>
            </a:r>
            <a:r>
              <a:rPr lang="en-GB" sz="1500" b="1" dirty="0">
                <a:solidFill>
                  <a:srgbClr val="342563"/>
                </a:solidFill>
                <a:cs typeface="Arial" panose="020B0604020202020204" pitchFamily="34" charset="0"/>
              </a:rPr>
              <a:t>Master of Laws in Russian and US Law </a:t>
            </a:r>
            <a:r>
              <a:rPr lang="en-GB" sz="1500" dirty="0">
                <a:solidFill>
                  <a:srgbClr val="342563"/>
                </a:solidFill>
                <a:cs typeface="Arial" panose="020B0604020202020204" pitchFamily="34" charset="0"/>
              </a:rPr>
              <a:t>(Moscow, Pericles). In having a law degree, and having assisted in Russian legal matters, John manages to find a common language with lawyers. John James speaks fluent English and Russian. </a:t>
            </a:r>
          </a:p>
        </p:txBody>
      </p:sp>
    </p:spTree>
    <p:extLst>
      <p:ext uri="{BB962C8B-B14F-4D97-AF65-F5344CB8AC3E}">
        <p14:creationId xmlns:p14="http://schemas.microsoft.com/office/powerpoint/2010/main" val="225243036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480</TotalTime>
  <Words>443</Words>
  <Application>Microsoft Office PowerPoint</Application>
  <PresentationFormat>Widescreen</PresentationFormat>
  <Paragraphs>12</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John McVeigh</dc:creator>
  <cp:lastModifiedBy>John McVeigh | act legal</cp:lastModifiedBy>
  <cp:revision>41</cp:revision>
  <dcterms:created xsi:type="dcterms:W3CDTF">2023-06-26T15:14:51Z</dcterms:created>
  <dcterms:modified xsi:type="dcterms:W3CDTF">2025-03-01T14:28:58Z</dcterms:modified>
</cp:coreProperties>
</file>